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70" r:id="rId6"/>
    <p:sldId id="271" r:id="rId7"/>
    <p:sldId id="273" r:id="rId8"/>
    <p:sldId id="260" r:id="rId9"/>
    <p:sldId id="272" r:id="rId10"/>
    <p:sldId id="261" r:id="rId11"/>
    <p:sldId id="263" r:id="rId12"/>
    <p:sldId id="265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53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059A-3372-4E60-8BD2-A744933B8551}" type="datetimeFigureOut">
              <a:rPr lang="en-IN" smtClean="0"/>
              <a:t>07-01-2021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644F7-3260-402B-B300-D66860257B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36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9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32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7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0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1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34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7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67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113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5E81F4-21E1-4F28-A366-E661EAEAC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2AE9E-113A-45D6-B172-9814979C4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6294" y="2419801"/>
            <a:ext cx="7069393" cy="1499056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  <a:highlight>
                  <a:srgbClr val="000000"/>
                </a:highlight>
              </a:rPr>
              <a:t> Nuclear Bombings of </a:t>
            </a:r>
            <a:r>
              <a:rPr lang="en-US" sz="5400" dirty="0">
                <a:highlight>
                  <a:srgbClr val="000000"/>
                </a:highlight>
              </a:rPr>
              <a:t>H</a:t>
            </a:r>
            <a:r>
              <a:rPr lang="en-US" sz="5400" dirty="0">
                <a:solidFill>
                  <a:schemeClr val="tx1"/>
                </a:solidFill>
                <a:highlight>
                  <a:srgbClr val="000000"/>
                </a:highlight>
              </a:rPr>
              <a:t>iroshima and Nagasaki   </a:t>
            </a:r>
            <a:endParaRPr lang="en-IN" sz="540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42AFD-9031-4FCC-8818-C85377004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1380" y="6204847"/>
            <a:ext cx="5540749" cy="653143"/>
          </a:xfrm>
        </p:spPr>
        <p:txBody>
          <a:bodyPr>
            <a:normAutofit/>
          </a:bodyPr>
          <a:lstStyle/>
          <a:p>
            <a:r>
              <a:rPr lang="en-US" sz="3600" dirty="0">
                <a:highlight>
                  <a:srgbClr val="000000"/>
                </a:highlight>
              </a:rPr>
              <a:t> -</a:t>
            </a:r>
            <a:r>
              <a:rPr lang="en-US" sz="3600" dirty="0" err="1">
                <a:highlight>
                  <a:srgbClr val="000000"/>
                </a:highlight>
              </a:rPr>
              <a:t>Balu</a:t>
            </a:r>
            <a:r>
              <a:rPr lang="en-US" sz="3600" dirty="0">
                <a:highlight>
                  <a:srgbClr val="000000"/>
                </a:highlight>
              </a:rPr>
              <a:t>, Aashish, Selva Karthik   </a:t>
            </a:r>
            <a:endParaRPr lang="en-IN" sz="36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68990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3" y="-5080000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39" y="50516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Segoe UI" panose="020B0502040204020203" pitchFamily="34" charset="0"/>
              </a:rPr>
              <a:t>Why did the US drop atomic bombs on Hiroshima and Nagasaki?</a:t>
            </a:r>
            <a:br>
              <a:rPr lang="en-US" b="1" i="0" dirty="0">
                <a:effectLst/>
                <a:latin typeface="Segoe UI" panose="020B0502040204020203" pitchFamily="34" charset="0"/>
              </a:rPr>
            </a:br>
            <a:endParaRPr lang="en-US" dirty="0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01923-0A70-4713-AEA5-0040C691F5AB}"/>
              </a:ext>
            </a:extLst>
          </p:cNvPr>
          <p:cNvSpPr txBox="1"/>
          <p:nvPr/>
        </p:nvSpPr>
        <p:spPr>
          <a:xfrm>
            <a:off x="389087" y="2041438"/>
            <a:ext cx="1114030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dirty="0"/>
              <a:t> First, it was to bring the war with Japan to a </a:t>
            </a:r>
            <a:r>
              <a:rPr lang="en-US" sz="2800" b="1" dirty="0">
                <a:solidFill>
                  <a:srgbClr val="FF0000"/>
                </a:solidFill>
                <a:highlight>
                  <a:srgbClr val="000000"/>
                </a:highlight>
              </a:rPr>
              <a:t>speedy end </a:t>
            </a:r>
            <a:r>
              <a:rPr lang="en-US" sz="2800" dirty="0"/>
              <a:t>and</a:t>
            </a:r>
            <a:r>
              <a:rPr lang="en-US" sz="2800" dirty="0">
                <a:highlight>
                  <a:srgbClr val="000000"/>
                </a:highlight>
              </a:rPr>
              <a:t> </a:t>
            </a:r>
            <a:r>
              <a:rPr lang="en-US" sz="2800" b="1" dirty="0">
                <a:solidFill>
                  <a:srgbClr val="FF0000"/>
                </a:solidFill>
                <a:highlight>
                  <a:srgbClr val="000000"/>
                </a:highlight>
              </a:rPr>
              <a:t>spare</a:t>
            </a:r>
            <a:r>
              <a:rPr lang="en-US" sz="2800" b="1" dirty="0">
                <a:solidFill>
                  <a:srgbClr val="FF0000"/>
                </a:solidFill>
              </a:rPr>
              <a:t> American lives</a:t>
            </a:r>
            <a:r>
              <a:rPr lang="en-US" sz="2800" dirty="0"/>
              <a:t>.</a:t>
            </a:r>
          </a:p>
          <a:p>
            <a:pPr marL="285750" indent="-285750">
              <a:buFont typeface="Wingdings"/>
              <a:buChar char="Ø"/>
            </a:pPr>
            <a:endParaRPr lang="en-US" sz="2800" dirty="0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800" dirty="0"/>
              <a:t> It has been suggested that the second objective was </a:t>
            </a:r>
            <a:r>
              <a:rPr lang="en-US" sz="2800" b="1" dirty="0">
                <a:solidFill>
                  <a:srgbClr val="FF0000"/>
                </a:solidFill>
                <a:highlight>
                  <a:srgbClr val="000000"/>
                </a:highlight>
              </a:rPr>
              <a:t>to demonstrate the </a:t>
            </a:r>
            <a:r>
              <a:rPr lang="en-US" sz="2800" b="1" dirty="0">
                <a:solidFill>
                  <a:srgbClr val="FF0000"/>
                </a:solidFill>
              </a:rPr>
              <a:t>new weapon</a:t>
            </a:r>
            <a:r>
              <a:rPr lang="en-US" sz="2800" dirty="0"/>
              <a:t> of mass destruction to the Soviet Union.</a:t>
            </a:r>
            <a:endParaRPr lang="en-US" sz="2800" dirty="0">
              <a:cs typeface="Calibri" panose="020F0502020204030204"/>
            </a:endParaRPr>
          </a:p>
        </p:txBody>
      </p:sp>
      <p:pic>
        <p:nvPicPr>
          <p:cNvPr id="4" name="Picture 5" descr="A picture containing flying, plane, airplane, clouds&#10;&#10;Description automatically generated">
            <a:extLst>
              <a:ext uri="{FF2B5EF4-FFF2-40B4-BE49-F238E27FC236}">
                <a16:creationId xmlns:a16="http://schemas.microsoft.com/office/drawing/2014/main" id="{9BBF01DD-A35F-4B3C-9FD5-2D7B64F55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6" t="21397" r="156" b="-746"/>
          <a:stretch/>
        </p:blipFill>
        <p:spPr>
          <a:xfrm>
            <a:off x="6521687" y="4231034"/>
            <a:ext cx="5090395" cy="2535839"/>
          </a:xfrm>
          <a:prstGeom prst="rect">
            <a:avLst/>
          </a:prstGeom>
        </p:spPr>
      </p:pic>
      <p:pic>
        <p:nvPicPr>
          <p:cNvPr id="1026" name="Picture 2" descr="Hiroshima and Nagasaki Bombing Timeline | Atomic Heritage Foundation">
            <a:extLst>
              <a:ext uri="{FF2B5EF4-FFF2-40B4-BE49-F238E27FC236}">
                <a16:creationId xmlns:a16="http://schemas.microsoft.com/office/drawing/2014/main" id="{9C3A94D3-335B-43F2-AE94-68386FE34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53" y="4322161"/>
            <a:ext cx="5149132" cy="235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37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3" y="-5080000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77" y="307175"/>
            <a:ext cx="10998906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Was it Moral to use Atomic Bombs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A3A08-C860-4B1E-98FE-22A1F4559C98}"/>
              </a:ext>
            </a:extLst>
          </p:cNvPr>
          <p:cNvSpPr txBox="1"/>
          <p:nvPr/>
        </p:nvSpPr>
        <p:spPr>
          <a:xfrm>
            <a:off x="467217" y="1358781"/>
            <a:ext cx="764617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/>
          </a:p>
          <a:p>
            <a:pPr marL="285750" indent="-285750">
              <a:buFont typeface="Wingdings"/>
              <a:buChar char="Ø"/>
            </a:pPr>
            <a:endParaRPr lang="en-US" sz="2800" dirty="0"/>
          </a:p>
          <a:p>
            <a:pPr marL="285750" indent="-285750">
              <a:buFont typeface="Wingdings"/>
              <a:buChar char="Ø"/>
            </a:pPr>
            <a:r>
              <a:rPr lang="en-US" sz="2800" dirty="0"/>
              <a:t> The dropping of the atomic bomb on Hiroshima was justified at the time as being moral – in order to bring about a more </a:t>
            </a:r>
            <a:r>
              <a:rPr lang="en-US" sz="2800" b="1" dirty="0">
                <a:solidFill>
                  <a:srgbClr val="FF0000"/>
                </a:solidFill>
                <a:highlight>
                  <a:srgbClr val="000000"/>
                </a:highlight>
              </a:rPr>
              <a:t>rapid victory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rgbClr val="FF0000"/>
                </a:solidFill>
                <a:highlight>
                  <a:srgbClr val="000000"/>
                </a:highlight>
              </a:rPr>
              <a:t>prevent</a:t>
            </a:r>
            <a:r>
              <a:rPr lang="en-US" sz="2800" b="1" dirty="0">
                <a:solidFill>
                  <a:srgbClr val="FF0000"/>
                </a:solidFill>
              </a:rPr>
              <a:t> the deaths </a:t>
            </a:r>
            <a:r>
              <a:rPr lang="en-US" sz="2800" dirty="0"/>
              <a:t>of more Americans</a:t>
            </a:r>
          </a:p>
          <a:p>
            <a:r>
              <a:rPr lang="en-US" sz="2800" dirty="0"/>
              <a:t> </a:t>
            </a:r>
            <a:endParaRPr lang="en-US" sz="2800" dirty="0"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sz="2800" dirty="0"/>
              <a:t> However, it was </a:t>
            </a:r>
            <a:r>
              <a:rPr lang="en-US" sz="2800" b="1" dirty="0">
                <a:solidFill>
                  <a:srgbClr val="FF0000"/>
                </a:solidFill>
              </a:rPr>
              <a:t>clearly not moral </a:t>
            </a:r>
            <a:r>
              <a:rPr lang="en-US" sz="2800" dirty="0"/>
              <a:t>to use this weapon knowing that it would </a:t>
            </a:r>
            <a:r>
              <a:rPr lang="en-US" sz="2800" b="1" dirty="0">
                <a:solidFill>
                  <a:srgbClr val="FF0000"/>
                </a:solidFill>
              </a:rPr>
              <a:t>kill civilians </a:t>
            </a:r>
            <a:r>
              <a:rPr lang="en-US" sz="2800" dirty="0"/>
              <a:t>and destroy the urban milieu.</a:t>
            </a:r>
            <a:endParaRPr lang="en-US" sz="2800" dirty="0">
              <a:cs typeface="Calibri"/>
            </a:endParaRPr>
          </a:p>
        </p:txBody>
      </p:sp>
      <p:pic>
        <p:nvPicPr>
          <p:cNvPr id="4" name="Picture 5" descr="A vintage photo of a dry grass field&#10;&#10;Description automatically generated">
            <a:extLst>
              <a:ext uri="{FF2B5EF4-FFF2-40B4-BE49-F238E27FC236}">
                <a16:creationId xmlns:a16="http://schemas.microsoft.com/office/drawing/2014/main" id="{AD682438-E75E-4FC8-AB46-774CA73D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83" y="1698641"/>
            <a:ext cx="3440700" cy="2080311"/>
          </a:xfrm>
          <a:prstGeom prst="rect">
            <a:avLst/>
          </a:prstGeom>
        </p:spPr>
      </p:pic>
      <p:pic>
        <p:nvPicPr>
          <p:cNvPr id="6" name="Picture 6" descr="Old photo of 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0A23E09E-06BF-4230-B7E6-357361E10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83" y="4146798"/>
            <a:ext cx="3600472" cy="23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1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3" y="-5080000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43" y="54800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/>
                <a:cs typeface="Segoe UI"/>
              </a:rPr>
              <a:t>What about the inventors of the atomic bombs?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D9EB3-383F-4E82-B0DB-3A8592F11CD7}"/>
              </a:ext>
            </a:extLst>
          </p:cNvPr>
          <p:cNvSpPr txBox="1"/>
          <p:nvPr/>
        </p:nvSpPr>
        <p:spPr>
          <a:xfrm>
            <a:off x="583423" y="2274838"/>
            <a:ext cx="6751528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"/>
                <a:cs typeface="Segoe UI"/>
              </a:rPr>
              <a:t>Robert Oppenheimer, the inventor of these atomic bombs, said years later that he </a:t>
            </a:r>
            <a:r>
              <a:rPr lang="en-US" sz="2400" b="1" dirty="0">
                <a:solidFill>
                  <a:srgbClr val="FF0000"/>
                </a:solidFill>
                <a:latin typeface="Segoe UI"/>
                <a:cs typeface="Segoe UI"/>
              </a:rPr>
              <a:t>regretted his invention</a:t>
            </a:r>
            <a:r>
              <a:rPr lang="en-US" sz="2400" dirty="0">
                <a:latin typeface="Segoe UI"/>
                <a:cs typeface="Segoe UI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Segoe UI"/>
              <a:cs typeface="Segoe U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"/>
                <a:cs typeface="Segoe UI"/>
              </a:rPr>
              <a:t>Most of the </a:t>
            </a:r>
            <a:r>
              <a:rPr lang="en-US" sz="2400" b="1" dirty="0">
                <a:solidFill>
                  <a:srgbClr val="FF0000"/>
                </a:solidFill>
                <a:latin typeface="Segoe UI"/>
                <a:cs typeface="Segoe UI"/>
              </a:rPr>
              <a:t>hundreds of people </a:t>
            </a:r>
            <a:r>
              <a:rPr lang="en-US" sz="2400" dirty="0">
                <a:latin typeface="Segoe UI"/>
                <a:cs typeface="Segoe UI"/>
              </a:rPr>
              <a:t>who worked on this project </a:t>
            </a:r>
            <a:r>
              <a:rPr lang="en-US" sz="2400" b="1" dirty="0">
                <a:solidFill>
                  <a:srgbClr val="FF0000"/>
                </a:solidFill>
                <a:latin typeface="Segoe UI"/>
                <a:cs typeface="Segoe UI"/>
              </a:rPr>
              <a:t>had no idea</a:t>
            </a:r>
            <a:r>
              <a:rPr lang="en-US" sz="2400" dirty="0">
                <a:latin typeface="Segoe UI"/>
                <a:cs typeface="Segoe UI"/>
              </a:rPr>
              <a:t> about what they were working on.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Segoe UI"/>
              <a:cs typeface="Segoe U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"/>
                <a:cs typeface="Segoe UI"/>
              </a:rPr>
              <a:t>Only a very few people at the top of the </a:t>
            </a:r>
            <a:r>
              <a:rPr lang="en-US" sz="2400" b="1" dirty="0">
                <a:solidFill>
                  <a:srgbClr val="FF0000"/>
                </a:solidFill>
                <a:latin typeface="Segoe UI"/>
                <a:cs typeface="Segoe UI"/>
              </a:rPr>
              <a:t>hierarchy </a:t>
            </a:r>
            <a:r>
              <a:rPr lang="en-US" sz="2400" dirty="0">
                <a:latin typeface="Segoe UI"/>
                <a:cs typeface="Segoe UI"/>
              </a:rPr>
              <a:t>knew what was being built.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F5D1B-D9AF-4FCE-A328-149EB9BDD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1"/>
          <a:stretch/>
        </p:blipFill>
        <p:spPr>
          <a:xfrm>
            <a:off x="8731085" y="1163672"/>
            <a:ext cx="2877492" cy="2133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4B1E23-DA1F-4B4C-9B3A-713628456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716" y="3516308"/>
            <a:ext cx="1982883" cy="2409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7A7600-1052-47C5-BFBF-12D1224FA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3247" y="4445131"/>
            <a:ext cx="2121298" cy="24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77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3" y="-5080000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Did the Bombings Cause Japan to Surrender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C4213-61F7-46DD-BDE2-CC62BAA990E1}"/>
              </a:ext>
            </a:extLst>
          </p:cNvPr>
          <p:cNvSpPr txBox="1"/>
          <p:nvPr/>
        </p:nvSpPr>
        <p:spPr>
          <a:xfrm>
            <a:off x="626697" y="2036678"/>
            <a:ext cx="801479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dirty="0">
                <a:ea typeface="+mn-lt"/>
                <a:cs typeface="+mn-lt"/>
              </a:rPr>
              <a:t> Many historians say the bombings </a:t>
            </a:r>
            <a:r>
              <a:rPr lang="en-US" sz="2800" b="1" dirty="0">
                <a:solidFill>
                  <a:srgbClr val="FF0000"/>
                </a:solidFill>
                <a:ea typeface="+mn-lt"/>
                <a:cs typeface="+mn-lt"/>
              </a:rPr>
              <a:t>did not </a:t>
            </a:r>
            <a:r>
              <a:rPr lang="en-US" sz="2800" dirty="0">
                <a:ea typeface="+mn-lt"/>
                <a:cs typeface="+mn-lt"/>
              </a:rPr>
              <a:t>lead to the Japanese surrender, and the Soviet declaration of war on Japan two days later was a bigger shock.</a:t>
            </a:r>
            <a:endParaRPr lang="en-US" sz="2800" dirty="0"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endParaRPr lang="en-US" sz="2800" dirty="0">
              <a:latin typeface="abcsans"/>
            </a:endParaRPr>
          </a:p>
          <a:p>
            <a:pPr marL="285750" indent="-285750">
              <a:buFont typeface="Wingdings"/>
              <a:buChar char="Ø"/>
            </a:pPr>
            <a:r>
              <a:rPr lang="en-US" sz="2800" dirty="0">
                <a:latin typeface="abcsans"/>
              </a:rPr>
              <a:t> Japanese historian Yuki Tanaka said the country had no choice because the </a:t>
            </a:r>
            <a:r>
              <a:rPr lang="en-US" sz="2800" b="1" dirty="0">
                <a:solidFill>
                  <a:srgbClr val="FF0000"/>
                </a:solidFill>
                <a:latin typeface="abcsans"/>
              </a:rPr>
              <a:t>Soviets would have killed Emperor Hirohito</a:t>
            </a:r>
            <a:r>
              <a:rPr lang="en-US" sz="2800" dirty="0">
                <a:latin typeface="abcsans"/>
              </a:rPr>
              <a:t>, seen as the heart and soul of imperial Japan.</a:t>
            </a:r>
            <a:endParaRPr lang="en-US" sz="2800" dirty="0">
              <a:cs typeface="Calibri"/>
            </a:endParaRPr>
          </a:p>
        </p:txBody>
      </p:sp>
      <p:pic>
        <p:nvPicPr>
          <p:cNvPr id="5124" name="Picture 4" descr="Selective history: Hirohito's chronicles | The Japan Times">
            <a:extLst>
              <a:ext uri="{FF2B5EF4-FFF2-40B4-BE49-F238E27FC236}">
                <a16:creationId xmlns:a16="http://schemas.microsoft.com/office/drawing/2014/main" id="{0D76AB82-9F82-42D1-8A64-113926E03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493" y="2220226"/>
            <a:ext cx="3594430" cy="265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91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56C2-D7DC-48B3-965C-8F3D76E13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922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F6961-991B-46CD-A150-C89C7E94A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66170">
            <a:off x="5080000" y="4548286"/>
            <a:ext cx="8382000" cy="12827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Bahnschrift SemiBold" panose="020B0502040204020203" pitchFamily="34" charset="0"/>
              </a:rPr>
              <a:t>Thank You.</a:t>
            </a:r>
            <a:endParaRPr lang="en-IN" sz="3200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FC379-38BF-43DA-A7AB-51916C60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45959"/>
            <a:ext cx="11204531" cy="174720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dirty="0">
                <a:highlight>
                  <a:srgbClr val="000000"/>
                </a:highlight>
                <a:ea typeface="+mn-lt"/>
                <a:cs typeface="+mn-lt"/>
              </a:rPr>
              <a:t>“Never think that war, no matter how necessary, nor how justified, is not a crime.” </a:t>
            </a:r>
            <a:br>
              <a:rPr lang="en-US" sz="3200" dirty="0">
                <a:highlight>
                  <a:srgbClr val="000000"/>
                </a:highlight>
                <a:ea typeface="+mn-lt"/>
                <a:cs typeface="+mn-lt"/>
              </a:rPr>
            </a:br>
            <a:r>
              <a:rPr lang="en-US" sz="3200" dirty="0">
                <a:highlight>
                  <a:srgbClr val="000000"/>
                </a:highlight>
                <a:ea typeface="+mn-lt"/>
                <a:cs typeface="+mn-lt"/>
              </a:rPr>
              <a:t>— Ernest Hemingway.</a:t>
            </a:r>
            <a:endParaRPr lang="en-IN" sz="3200" dirty="0">
              <a:highlight>
                <a:srgbClr val="0000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2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3" y="-5080000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War II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11077-AA8B-4F97-A29C-868D2743436F}"/>
              </a:ext>
            </a:extLst>
          </p:cNvPr>
          <p:cNvSpPr txBox="1"/>
          <p:nvPr/>
        </p:nvSpPr>
        <p:spPr>
          <a:xfrm>
            <a:off x="556591" y="1690688"/>
            <a:ext cx="76571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WWII or the Second World War, one of the most destructive global wars of all time lasted from 1939 to 1945 between the Allies and the Axis Powers.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Approximately about </a:t>
            </a:r>
            <a:r>
              <a:rPr lang="en-US" sz="2400" b="1" dirty="0">
                <a:solidFill>
                  <a:srgbClr val="FF0000"/>
                </a:solidFill>
              </a:rPr>
              <a:t>75 Million </a:t>
            </a:r>
            <a:r>
              <a:rPr lang="en-US" sz="2400" dirty="0"/>
              <a:t>people have died in this war (including almost 45 nations).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In this war, the </a:t>
            </a:r>
            <a:r>
              <a:rPr lang="en-US" sz="2400" b="1" dirty="0">
                <a:solidFill>
                  <a:srgbClr val="FF0000"/>
                </a:solidFill>
              </a:rPr>
              <a:t>aircrafts</a:t>
            </a:r>
            <a:r>
              <a:rPr lang="en-US" sz="2400" dirty="0"/>
              <a:t> have played a major role in this conflict, including strategic bombing in of population centers and the development of </a:t>
            </a:r>
            <a:r>
              <a:rPr lang="en-US" sz="2400" b="1" dirty="0">
                <a:solidFill>
                  <a:srgbClr val="FF0000"/>
                </a:solidFill>
                <a:highlight>
                  <a:srgbClr val="000000"/>
                </a:highlight>
              </a:rPr>
              <a:t>nuclear</a:t>
            </a:r>
            <a:r>
              <a:rPr lang="en-US" sz="2400" dirty="0">
                <a:highlight>
                  <a:srgbClr val="000000"/>
                </a:highlight>
              </a:rPr>
              <a:t> </a:t>
            </a:r>
            <a:r>
              <a:rPr lang="en-US" sz="2400" b="1" dirty="0">
                <a:solidFill>
                  <a:srgbClr val="FF0000"/>
                </a:solidFill>
                <a:highlight>
                  <a:srgbClr val="000000"/>
                </a:highlight>
              </a:rPr>
              <a:t>weapons</a:t>
            </a:r>
            <a:r>
              <a:rPr lang="en-US" sz="2400" dirty="0">
                <a:highlight>
                  <a:srgbClr val="000000"/>
                </a:highlight>
              </a:rPr>
              <a:t> </a:t>
            </a:r>
            <a:r>
              <a:rPr lang="en-US" sz="2400" dirty="0"/>
              <a:t>have increased destruction.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E3B782-9E17-493D-AAFA-8616C278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21" y="659958"/>
            <a:ext cx="3705308" cy="56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6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3" y="-5053113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War II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11077-AA8B-4F97-A29C-868D2743436F}"/>
              </a:ext>
            </a:extLst>
          </p:cNvPr>
          <p:cNvSpPr txBox="1"/>
          <p:nvPr/>
        </p:nvSpPr>
        <p:spPr>
          <a:xfrm>
            <a:off x="556591" y="1690688"/>
            <a:ext cx="765710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One of the nations that has been worst affected in this war is </a:t>
            </a:r>
            <a:r>
              <a:rPr lang="en-US" sz="2400" b="1" dirty="0">
                <a:solidFill>
                  <a:srgbClr val="FF0000"/>
                </a:solidFill>
              </a:rPr>
              <a:t>Japan</a:t>
            </a:r>
            <a:r>
              <a:rPr lang="en-US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It is estimated between </a:t>
            </a:r>
            <a:r>
              <a:rPr lang="en-US" sz="2400" b="1" dirty="0">
                <a:solidFill>
                  <a:srgbClr val="FF0000"/>
                </a:solidFill>
              </a:rPr>
              <a:t>129,000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226,000</a:t>
            </a:r>
            <a:r>
              <a:rPr lang="en-US" sz="2400" dirty="0"/>
              <a:t>,</a:t>
            </a:r>
            <a:r>
              <a:rPr lang="en-US" sz="2400" b="1" dirty="0"/>
              <a:t> </a:t>
            </a:r>
            <a:r>
              <a:rPr lang="en-US" sz="2400" dirty="0"/>
              <a:t>most of whom were </a:t>
            </a:r>
            <a:r>
              <a:rPr lang="en-US" sz="2400" b="1" dirty="0">
                <a:solidFill>
                  <a:srgbClr val="FF0000"/>
                </a:solidFill>
              </a:rPr>
              <a:t>civilians</a:t>
            </a:r>
            <a:r>
              <a:rPr lang="en-US" sz="2400" dirty="0"/>
              <a:t>, have been killed terribly in this blast.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L</a:t>
            </a:r>
            <a:r>
              <a:rPr lang="en-US" sz="2400" b="0" i="0" dirty="0">
                <a:effectLst/>
              </a:rPr>
              <a:t>arge numbers of people continued to die from the effects of burns, </a:t>
            </a:r>
            <a:r>
              <a:rPr lang="en-US" sz="2400" b="1" dirty="0">
                <a:solidFill>
                  <a:srgbClr val="FF0000"/>
                </a:solidFill>
              </a:rPr>
              <a:t>r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adiation</a:t>
            </a:r>
            <a:r>
              <a:rPr lang="en-US" sz="2400" b="0" i="0" dirty="0">
                <a:effectLst/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ickness</a:t>
            </a:r>
            <a:r>
              <a:rPr lang="en-US" sz="2400" b="0" i="0" dirty="0">
                <a:effectLst/>
              </a:rPr>
              <a:t>, and injuries, compounded by illness and malnutrition 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</a:endParaRP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41FF5-CF7C-4E7B-8A56-9FC6E4D15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96" y="119269"/>
            <a:ext cx="3880238" cy="65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51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05" y="-5053114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?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98D6C-CB03-4916-82E3-6E93CC060A63}"/>
              </a:ext>
            </a:extLst>
          </p:cNvPr>
          <p:cNvSpPr txBox="1"/>
          <p:nvPr/>
        </p:nvSpPr>
        <p:spPr>
          <a:xfrm>
            <a:off x="588397" y="1558457"/>
            <a:ext cx="6549685" cy="4510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open-sans"/>
              </a:rPr>
              <a:t>On August 6, 1945, during </a:t>
            </a:r>
            <a:r>
              <a:rPr lang="en-US" sz="2400" b="1" dirty="0">
                <a:solidFill>
                  <a:srgbClr val="FF0000"/>
                </a:solidFill>
                <a:effectLst/>
                <a:latin typeface="open-sans"/>
              </a:rPr>
              <a:t>World War II </a:t>
            </a:r>
            <a:r>
              <a:rPr lang="en-US" sz="2400" b="0" i="0" dirty="0">
                <a:effectLst/>
                <a:latin typeface="open-sans"/>
              </a:rPr>
              <a:t>(1939-45), an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open-sans"/>
              </a:rPr>
              <a:t>American</a:t>
            </a:r>
            <a:r>
              <a:rPr lang="en-US" sz="2400" b="0" i="0" dirty="0">
                <a:effectLst/>
                <a:latin typeface="open-sans"/>
              </a:rPr>
              <a:t> B-29 bomber dropped the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open-sans"/>
              </a:rPr>
              <a:t>world’s first</a:t>
            </a:r>
            <a:r>
              <a:rPr lang="en-US" sz="2400" b="0" i="0" dirty="0">
                <a:effectLst/>
                <a:latin typeface="open-sans"/>
              </a:rPr>
              <a:t> deployed atomic bomb over the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open-sans"/>
              </a:rPr>
              <a:t>Japanese city </a:t>
            </a:r>
            <a:r>
              <a:rPr lang="en-US" sz="2400" b="0" i="0" dirty="0">
                <a:effectLst/>
                <a:latin typeface="open-sans"/>
              </a:rPr>
              <a:t>of Hiroshima.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open-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open-sans"/>
              </a:rPr>
              <a:t>The explosion immediately killed an estimated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open-sans"/>
              </a:rPr>
              <a:t>80,000</a:t>
            </a:r>
            <a:r>
              <a:rPr lang="en-US" sz="2400" b="0" i="0" dirty="0">
                <a:effectLst/>
                <a:latin typeface="open-sans"/>
              </a:rPr>
              <a:t> people. Tens of thousands of more people later died of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open-sans"/>
              </a:rPr>
              <a:t>radiation exposure</a:t>
            </a:r>
            <a:r>
              <a:rPr lang="en-US" sz="2400" b="0" i="0" dirty="0">
                <a:effectLst/>
                <a:latin typeface="open-sans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open-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open-sans"/>
              </a:rPr>
              <a:t>Three days later, a second </a:t>
            </a:r>
            <a:r>
              <a:rPr lang="en-US" sz="2400" i="0" dirty="0">
                <a:effectLst/>
                <a:latin typeface="open-sans"/>
              </a:rPr>
              <a:t>B-29</a:t>
            </a:r>
            <a:r>
              <a:rPr lang="en-US" sz="2400" b="0" i="0" dirty="0">
                <a:effectLst/>
                <a:latin typeface="open-sans"/>
              </a:rPr>
              <a:t> dropped another nuclear bomb on Nagasaki, killing an estimated </a:t>
            </a:r>
            <a:r>
              <a:rPr lang="en-US" sz="2400" b="1" i="0" dirty="0">
                <a:solidFill>
                  <a:srgbClr val="FF0000"/>
                </a:solidFill>
                <a:effectLst/>
                <a:highlight>
                  <a:srgbClr val="000000"/>
                </a:highlight>
                <a:latin typeface="open-sans"/>
              </a:rPr>
              <a:t>40,000</a:t>
            </a:r>
            <a:r>
              <a:rPr lang="en-US" sz="2400" b="0" i="0" dirty="0">
                <a:effectLst/>
                <a:latin typeface="open-sans"/>
              </a:rPr>
              <a:t> people</a:t>
            </a:r>
            <a:r>
              <a:rPr lang="en-US" sz="2400" b="0" i="0">
                <a:effectLst/>
                <a:latin typeface="open-sans"/>
              </a:rPr>
              <a:t>. </a:t>
            </a:r>
            <a:endParaRPr lang="en-IN" sz="2400" dirty="0"/>
          </a:p>
        </p:txBody>
      </p:sp>
      <p:pic>
        <p:nvPicPr>
          <p:cNvPr id="3074" name="Picture 2" descr="Nagasaki remembers atomic bomb victims 73 years on | News | DW | 09.08.2018">
            <a:extLst>
              <a:ext uri="{FF2B5EF4-FFF2-40B4-BE49-F238E27FC236}">
                <a16:creationId xmlns:a16="http://schemas.microsoft.com/office/drawing/2014/main" id="{39C0BFB6-F236-4EC1-B11A-BDC4EAAD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885" y="852978"/>
            <a:ext cx="4607894" cy="29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ory Of Tsutomu Yamaguchi: The Man Who Survived Two Atomic Bombings">
            <a:extLst>
              <a:ext uri="{FF2B5EF4-FFF2-40B4-BE49-F238E27FC236}">
                <a16:creationId xmlns:a16="http://schemas.microsoft.com/office/drawing/2014/main" id="{FA46E9E4-56C4-49B6-9ADA-A73F8AFDB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300" y="4079953"/>
            <a:ext cx="4607894" cy="259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692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3" y="-5053113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Boy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11077-AA8B-4F97-A29C-868D2743436F}"/>
              </a:ext>
            </a:extLst>
          </p:cNvPr>
          <p:cNvSpPr txBox="1"/>
          <p:nvPr/>
        </p:nvSpPr>
        <p:spPr>
          <a:xfrm>
            <a:off x="556591" y="1690688"/>
            <a:ext cx="765710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Little Boy</a:t>
            </a:r>
            <a:r>
              <a:rPr lang="en-US" sz="2400" dirty="0">
                <a:latin typeface="Arial" panose="020B0604020202020204" pitchFamily="34" charset="0"/>
              </a:rPr>
              <a:t>” was the Name of the Atomic Bomb dropped by America on Hiroshima.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Little Boy was developed by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Lieutenant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Commander 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Francis Birch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group at the </a:t>
            </a:r>
            <a:r>
              <a:rPr lang="en-US" sz="2400" dirty="0">
                <a:latin typeface="Arial" panose="020B0604020202020204" pitchFamily="34" charset="0"/>
              </a:rPr>
              <a:t>Manhattan Project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's </a:t>
            </a:r>
            <a:r>
              <a:rPr lang="en-US" sz="2400" dirty="0">
                <a:latin typeface="Arial" panose="020B0604020202020204" pitchFamily="34" charset="0"/>
              </a:rPr>
              <a:t>Los Alamos Laboratory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 during the second world war, a reworking of their unsuccessful </a:t>
            </a:r>
            <a:r>
              <a:rPr lang="en-US" sz="2400" dirty="0">
                <a:latin typeface="Arial" panose="020B0604020202020204" pitchFamily="34" charset="0"/>
              </a:rPr>
              <a:t>Thin Man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400" i="0" dirty="0">
                <a:effectLst/>
                <a:latin typeface="Arial" panose="020B0604020202020204" pitchFamily="34" charset="0"/>
              </a:rPr>
              <a:t>nuclear bomb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Like Thin Man, it was a </a:t>
            </a:r>
            <a:r>
              <a:rPr lang="en-US" sz="2400" dirty="0">
                <a:latin typeface="Arial" panose="020B0604020202020204" pitchFamily="34" charset="0"/>
              </a:rPr>
              <a:t>gun-type fission weapon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, but it derived its explosive power from the </a:t>
            </a:r>
            <a:r>
              <a:rPr lang="en-US" sz="2400" dirty="0">
                <a:latin typeface="Arial" panose="020B0604020202020204" pitchFamily="34" charset="0"/>
              </a:rPr>
              <a:t>nuclear fission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 of 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uranium-235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, whereas Thin Man was based on fission of </a:t>
            </a:r>
            <a:r>
              <a:rPr lang="en-US" sz="2400" dirty="0">
                <a:latin typeface="Arial" panose="020B0604020202020204" pitchFamily="34" charset="0"/>
              </a:rPr>
              <a:t>plutonium-239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</a:endParaRP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2C4E68-AF20-4763-A040-0886C1B0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71" y="1027906"/>
            <a:ext cx="1948618" cy="4625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B92CFB-C9F8-4FC0-8ADF-A54856993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839" y="1320102"/>
            <a:ext cx="1846111" cy="1763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A2F556-E878-4F35-B87E-705BEB19E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31" y="3578163"/>
            <a:ext cx="1574813" cy="16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36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3" y="-5053113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</a:t>
            </a:r>
            <a:r>
              <a:rPr lang="en-US" b="1" dirty="0">
                <a:solidFill>
                  <a:srgbClr val="C00000"/>
                </a:solidFill>
              </a:rPr>
              <a:t>Little Boy</a:t>
            </a:r>
            <a:r>
              <a:rPr lang="en-US" b="1" dirty="0"/>
              <a:t> 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11077-AA8B-4F97-A29C-868D2743436F}"/>
              </a:ext>
            </a:extLst>
          </p:cNvPr>
          <p:cNvSpPr txBox="1"/>
          <p:nvPr/>
        </p:nvSpPr>
        <p:spPr>
          <a:xfrm>
            <a:off x="1038575" y="1512452"/>
            <a:ext cx="64723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Condensed" panose="020B0502040204020203" pitchFamily="34" charset="0"/>
              </a:rPr>
              <a:t>Type :                                 Nuclear Weapon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Place of Origin :                       United States 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Designer :                                 Los Alamos Laboratory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Production Period :                  1945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No. of Bombs Built :                  26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Mass :                                       4,400 Kg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Length :                                    10 feet (3.3 m)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Diameter :                                28 inches (71 cm)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Filling :                                     Uranium-235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Filling Weight :                         64 Kgs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Blast Yield :                             15 Kilotons of TNT(63 TJ)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6798F-86C1-4703-A96B-8A8E33123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310" y="365125"/>
            <a:ext cx="4341415" cy="2231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9920F-BE61-49E6-AA45-1A8708565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868" y="2847080"/>
            <a:ext cx="3430327" cy="1672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8E5EFF-BD54-4057-A52A-E7D6E7952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310" y="4770783"/>
            <a:ext cx="4341415" cy="200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7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3" y="-5053113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Man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11077-AA8B-4F97-A29C-868D2743436F}"/>
              </a:ext>
            </a:extLst>
          </p:cNvPr>
          <p:cNvSpPr txBox="1"/>
          <p:nvPr/>
        </p:nvSpPr>
        <p:spPr>
          <a:xfrm>
            <a:off x="556591" y="1690688"/>
            <a:ext cx="765710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Fat Man</a:t>
            </a:r>
            <a:r>
              <a:rPr lang="en-US" sz="2400" dirty="0">
                <a:latin typeface="Arial" panose="020B0604020202020204" pitchFamily="34" charset="0"/>
              </a:rPr>
              <a:t>” was the Name of the Atomic Bomb dropped by America on Nagasaki.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 Condensed" panose="020B0502040204020203" pitchFamily="34" charset="0"/>
              </a:rPr>
              <a:t>Designer :                                 Los Alamos Laboratory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     Production Period :                  1945 - 1949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     No. of Bombs Built :                  120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     Mass :                                       4,670 Kg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     Length :                                    28 inches (3.3 m)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     Diameter :                                60 inches (1.5m)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     Filling :                                     Plutonium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     Filling Weight :                         6.4 Kgs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     Blast Yield :                             21 Kilotons of TNT(88 TJ)</a:t>
            </a:r>
          </a:p>
          <a:p>
            <a:endParaRPr lang="en-US" sz="2400" dirty="0"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146F5-FB72-4B94-AF50-42CA977F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893" y="1571219"/>
            <a:ext cx="3380318" cy="2125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ED40A8-C3EA-4B59-88D1-EAF43624C2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599" r="1447" b="6415"/>
          <a:stretch/>
        </p:blipFill>
        <p:spPr>
          <a:xfrm>
            <a:off x="6651384" y="4288141"/>
            <a:ext cx="2658673" cy="1758342"/>
          </a:xfrm>
          <a:prstGeom prst="rect">
            <a:avLst/>
          </a:prstGeom>
        </p:spPr>
      </p:pic>
      <p:pic>
        <p:nvPicPr>
          <p:cNvPr id="6148" name="Picture 4" descr="Declassified photos of the bombs used on Hiroshima and Nagasaki - Business  Insider">
            <a:extLst>
              <a:ext uri="{FF2B5EF4-FFF2-40B4-BE49-F238E27FC236}">
                <a16:creationId xmlns:a16="http://schemas.microsoft.com/office/drawing/2014/main" id="{7DABEE41-C01F-49A0-92E0-53D47CD5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052" y="4339321"/>
            <a:ext cx="2359094" cy="170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233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3" y="-5080000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80" y="-39611"/>
            <a:ext cx="10515600" cy="1325563"/>
          </a:xfrm>
        </p:spPr>
        <p:txBody>
          <a:bodyPr/>
          <a:lstStyle/>
          <a:p>
            <a:r>
              <a:rPr lang="en-US" dirty="0"/>
              <a:t>Preparation 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0EE05-E43E-4A5F-8924-8BC35393568B}"/>
              </a:ext>
            </a:extLst>
          </p:cNvPr>
          <p:cNvSpPr txBox="1"/>
          <p:nvPr/>
        </p:nvSpPr>
        <p:spPr>
          <a:xfrm>
            <a:off x="279780" y="703709"/>
            <a:ext cx="9047967" cy="58631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endParaRPr lang="en-US" sz="2500" dirty="0">
              <a:latin typeface="Arial"/>
              <a:cs typeface="Arial"/>
            </a:endParaRPr>
          </a:p>
          <a:p>
            <a:pPr marL="457200" indent="-457200">
              <a:buFont typeface="Wingdings"/>
              <a:buChar char="Ø"/>
            </a:pPr>
            <a:r>
              <a:rPr lang="en-US" sz="2500" dirty="0">
                <a:latin typeface="Arial"/>
                <a:cs typeface="Arial"/>
              </a:rPr>
              <a:t>The consent of the </a:t>
            </a:r>
            <a:r>
              <a:rPr lang="en-US" sz="2500" b="1" dirty="0">
                <a:solidFill>
                  <a:srgbClr val="FF0000"/>
                </a:solidFill>
                <a:latin typeface="Arial"/>
                <a:cs typeface="Arial"/>
              </a:rPr>
              <a:t>United Kingdom </a:t>
            </a:r>
            <a:r>
              <a:rPr lang="en-US" sz="2500" dirty="0">
                <a:latin typeface="Arial"/>
                <a:cs typeface="Arial"/>
              </a:rPr>
              <a:t>was obtained for the bombing, as was required by the </a:t>
            </a:r>
            <a:r>
              <a:rPr lang="en-US" sz="2500" b="1" dirty="0">
                <a:solidFill>
                  <a:srgbClr val="FF0000"/>
                </a:solidFill>
                <a:latin typeface="Arial"/>
                <a:cs typeface="Arial"/>
              </a:rPr>
              <a:t>Quebec Agreement</a:t>
            </a:r>
            <a:r>
              <a:rPr lang="en-US" sz="2500" dirty="0">
                <a:latin typeface="Arial"/>
                <a:cs typeface="Arial"/>
              </a:rPr>
              <a:t>, and orders were issued for atomic bombs to be used against Hiroshima, Kokura, Niigata and Nagasaki on July 25.</a:t>
            </a:r>
            <a:endParaRPr lang="en-US" sz="2500" dirty="0">
              <a:cs typeface="Calibri" panose="020F0502020204030204"/>
            </a:endParaRPr>
          </a:p>
          <a:p>
            <a:pPr marL="457200" indent="-457200">
              <a:buFont typeface="Wingdings"/>
              <a:buChar char="Ø"/>
            </a:pPr>
            <a:endParaRPr lang="en-US" sz="2500" dirty="0">
              <a:latin typeface="Arial"/>
              <a:cs typeface="Arial"/>
            </a:endParaRPr>
          </a:p>
          <a:p>
            <a:pPr marL="457200" indent="-457200">
              <a:buFont typeface="Wingdings"/>
              <a:buChar char="Ø"/>
            </a:pPr>
            <a:r>
              <a:rPr lang="en-US" sz="2500" dirty="0">
                <a:latin typeface="Arial"/>
                <a:cs typeface="Arial"/>
              </a:rPr>
              <a:t>On August 6, the B-29 Enola Gay dropped a Little Boy on Hiroshima, an embarkation </a:t>
            </a:r>
            <a:r>
              <a:rPr lang="en-US" sz="2500" b="1" dirty="0">
                <a:solidFill>
                  <a:srgbClr val="FF0000"/>
                </a:solidFill>
                <a:latin typeface="Arial"/>
                <a:cs typeface="Arial"/>
              </a:rPr>
              <a:t>port and industrial center </a:t>
            </a:r>
            <a:r>
              <a:rPr lang="en-US" sz="2500" dirty="0">
                <a:latin typeface="Arial"/>
                <a:cs typeface="Arial"/>
              </a:rPr>
              <a:t>that was the site of a major </a:t>
            </a:r>
            <a:r>
              <a:rPr lang="en-US" sz="2500" b="1" dirty="0">
                <a:solidFill>
                  <a:srgbClr val="FF0000"/>
                </a:solidFill>
                <a:latin typeface="Arial"/>
                <a:cs typeface="Arial"/>
              </a:rPr>
              <a:t>military headquarters</a:t>
            </a:r>
            <a:r>
              <a:rPr lang="en-US" sz="2500" dirty="0">
                <a:latin typeface="Arial"/>
                <a:cs typeface="Arial"/>
              </a:rPr>
              <a:t>. </a:t>
            </a:r>
            <a:endParaRPr lang="en-US" sz="2500" dirty="0">
              <a:latin typeface="Calibri" panose="020F0502020204030204"/>
              <a:cs typeface="Calibri" panose="020F0502020204030204"/>
            </a:endParaRPr>
          </a:p>
          <a:p>
            <a:pPr marL="457200" indent="-457200">
              <a:buFont typeface="Wingdings"/>
              <a:buChar char="Ø"/>
            </a:pPr>
            <a:endParaRPr lang="en-US" sz="2500" dirty="0">
              <a:latin typeface="Arial"/>
              <a:cs typeface="Arial"/>
            </a:endParaRPr>
          </a:p>
          <a:p>
            <a:pPr marL="457200" indent="-457200">
              <a:buFont typeface="Wingdings"/>
              <a:buChar char="Ø"/>
            </a:pPr>
            <a:r>
              <a:rPr lang="en-US" sz="2500" dirty="0">
                <a:latin typeface="Arial"/>
                <a:cs typeface="Arial"/>
              </a:rPr>
              <a:t>Three days later, to take advantage of </a:t>
            </a:r>
            <a:r>
              <a:rPr lang="en-US" sz="2500" b="1" dirty="0">
                <a:solidFill>
                  <a:srgbClr val="FF0000"/>
                </a:solidFill>
                <a:highlight>
                  <a:srgbClr val="000000"/>
                </a:highlight>
                <a:latin typeface="Arial"/>
                <a:cs typeface="Arial"/>
              </a:rPr>
              <a:t>favorable weather</a:t>
            </a:r>
            <a:r>
              <a:rPr lang="en-US" sz="2500" dirty="0">
                <a:latin typeface="Arial"/>
                <a:cs typeface="Arial"/>
              </a:rPr>
              <a:t>, the B-29 </a:t>
            </a:r>
            <a:r>
              <a:rPr lang="en-US" sz="2500" dirty="0" err="1">
                <a:latin typeface="Arial"/>
                <a:cs typeface="Arial"/>
              </a:rPr>
              <a:t>Bockscar</a:t>
            </a:r>
            <a:r>
              <a:rPr lang="en-US" sz="2500" dirty="0">
                <a:latin typeface="Arial"/>
                <a:cs typeface="Arial"/>
              </a:rPr>
              <a:t> dropped a Fat Man on Nagasaki, a </a:t>
            </a:r>
            <a:r>
              <a:rPr lang="en-US" sz="2500" b="1" dirty="0">
                <a:solidFill>
                  <a:srgbClr val="FF0000"/>
                </a:solidFill>
                <a:latin typeface="Arial"/>
                <a:cs typeface="Arial"/>
              </a:rPr>
              <a:t>major military port</a:t>
            </a:r>
            <a:r>
              <a:rPr lang="en-US" sz="2500" dirty="0">
                <a:latin typeface="Arial"/>
                <a:cs typeface="Arial"/>
              </a:rPr>
              <a:t>, one of Japan's largest </a:t>
            </a:r>
            <a:r>
              <a:rPr lang="en-US" sz="2500" b="1" dirty="0">
                <a:solidFill>
                  <a:srgbClr val="FF0000"/>
                </a:solidFill>
                <a:highlight>
                  <a:srgbClr val="000000"/>
                </a:highlight>
                <a:latin typeface="Arial"/>
                <a:cs typeface="Arial"/>
              </a:rPr>
              <a:t>shipbuilding</a:t>
            </a:r>
            <a:r>
              <a:rPr lang="en-US" sz="2500" b="1" dirty="0">
                <a:solidFill>
                  <a:srgbClr val="FF0000"/>
                </a:solidFill>
                <a:latin typeface="Arial"/>
                <a:cs typeface="Arial"/>
              </a:rPr>
              <a:t> and repair centers</a:t>
            </a:r>
            <a:r>
              <a:rPr lang="en-US" sz="2500" dirty="0">
                <a:latin typeface="Arial"/>
                <a:cs typeface="Arial"/>
              </a:rPr>
              <a:t>, and an important </a:t>
            </a:r>
            <a:r>
              <a:rPr lang="en-US" sz="2500" b="1" dirty="0">
                <a:solidFill>
                  <a:srgbClr val="FF0000"/>
                </a:solidFill>
                <a:highlight>
                  <a:srgbClr val="000000"/>
                </a:highlight>
                <a:latin typeface="Arial"/>
                <a:cs typeface="Arial"/>
              </a:rPr>
              <a:t>producer of naval ordnance. </a:t>
            </a:r>
            <a:endParaRPr lang="en-US" sz="2500" b="1" dirty="0">
              <a:solidFill>
                <a:srgbClr val="FF0000"/>
              </a:solidFill>
              <a:highlight>
                <a:srgbClr val="000000"/>
              </a:highlight>
              <a:cs typeface="Calibri"/>
            </a:endParaRPr>
          </a:p>
        </p:txBody>
      </p:sp>
      <p:pic>
        <p:nvPicPr>
          <p:cNvPr id="4" name="Picture 5" descr="A crowd of people&#10;&#10;Description automatically generated">
            <a:extLst>
              <a:ext uri="{FF2B5EF4-FFF2-40B4-BE49-F238E27FC236}">
                <a16:creationId xmlns:a16="http://schemas.microsoft.com/office/drawing/2014/main" id="{55792962-AB36-4C45-BE57-1A1D7C4C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178" y="4500438"/>
            <a:ext cx="2733282" cy="1924216"/>
          </a:xfrm>
          <a:prstGeom prst="rect">
            <a:avLst/>
          </a:prstGeom>
        </p:spPr>
      </p:pic>
      <p:pic>
        <p:nvPicPr>
          <p:cNvPr id="4098" name="Picture 2" descr="Surveys of Hiroshima and Nagasaki | Atomic Heritage Foundation">
            <a:extLst>
              <a:ext uri="{FF2B5EF4-FFF2-40B4-BE49-F238E27FC236}">
                <a16:creationId xmlns:a16="http://schemas.microsoft.com/office/drawing/2014/main" id="{2A8BCB7F-9F2D-42E7-8E76-17AB3C64A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044" y="2514600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B79AC6-0B2E-4645-AFE2-AB662DDB8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47" y="890536"/>
            <a:ext cx="2646072" cy="13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955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507FB-E3A8-465B-9329-EAF1EA42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3" y="-5080000"/>
            <a:ext cx="12989233" cy="2309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C2C06-F6E3-4CF1-9FB0-E364BCC4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246777"/>
            <a:ext cx="10515600" cy="1325563"/>
          </a:xfrm>
        </p:spPr>
        <p:txBody>
          <a:bodyPr/>
          <a:lstStyle/>
          <a:p>
            <a:r>
              <a:rPr lang="en-US" dirty="0"/>
              <a:t>After Effects 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0EE05-E43E-4A5F-8924-8BC35393568B}"/>
              </a:ext>
            </a:extLst>
          </p:cNvPr>
          <p:cNvSpPr txBox="1"/>
          <p:nvPr/>
        </p:nvSpPr>
        <p:spPr>
          <a:xfrm>
            <a:off x="438565" y="1572340"/>
            <a:ext cx="7983255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Arial"/>
                <a:cs typeface="Arial"/>
              </a:rPr>
              <a:t>Over the next two to four months, the effects of the atomic bombings killed between 90,000 and </a:t>
            </a: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146,000</a:t>
            </a:r>
            <a:r>
              <a:rPr lang="en-US" sz="2600" dirty="0">
                <a:latin typeface="Arial"/>
                <a:cs typeface="Arial"/>
              </a:rPr>
              <a:t> people in Hiroshima and 39,000 and </a:t>
            </a: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80,000</a:t>
            </a:r>
            <a:r>
              <a:rPr lang="en-US" sz="2600" dirty="0">
                <a:latin typeface="Arial"/>
                <a:cs typeface="Arial"/>
              </a:rPr>
              <a:t> people in Nagasaki; roughly half occurred on the first day.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>
              <a:latin typeface="Arial"/>
              <a:cs typeface="Arial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Arial"/>
                <a:cs typeface="Arial"/>
              </a:rPr>
              <a:t>For months afterward, most of the </a:t>
            </a:r>
            <a:r>
              <a:rPr lang="en-US" sz="2600" b="1" dirty="0">
                <a:solidFill>
                  <a:srgbClr val="FF0000"/>
                </a:solidFill>
                <a:highlight>
                  <a:srgbClr val="000000"/>
                </a:highlight>
                <a:latin typeface="Arial"/>
                <a:cs typeface="Arial"/>
              </a:rPr>
              <a:t>dead were </a:t>
            </a: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civilians</a:t>
            </a:r>
            <a:r>
              <a:rPr lang="en-US" sz="2600" dirty="0">
                <a:latin typeface="Arial"/>
                <a:cs typeface="Arial"/>
              </a:rPr>
              <a:t>, although Hiroshima had a sizable military garrison.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600" dirty="0">
              <a:latin typeface="Arial"/>
              <a:cs typeface="Arial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Arial"/>
                <a:cs typeface="Arial"/>
              </a:rPr>
              <a:t>Japan </a:t>
            </a:r>
            <a:r>
              <a:rPr lang="en-US" sz="2600" b="1" dirty="0">
                <a:solidFill>
                  <a:srgbClr val="FF0000"/>
                </a:solidFill>
                <a:latin typeface="Arial"/>
                <a:cs typeface="Arial"/>
              </a:rPr>
              <a:t>surrendered</a:t>
            </a:r>
            <a:r>
              <a:rPr lang="en-US" sz="2600" dirty="0">
                <a:latin typeface="Arial"/>
                <a:cs typeface="Arial"/>
              </a:rPr>
              <a:t> to the Allies and World War II finally came to an end .</a:t>
            </a:r>
            <a:endParaRPr lang="en-US" sz="2600" dirty="0">
              <a:cs typeface="Calibri"/>
            </a:endParaRPr>
          </a:p>
        </p:txBody>
      </p:sp>
      <p:pic>
        <p:nvPicPr>
          <p:cNvPr id="2052" name="Picture 4" descr="Nagasaki Day 2020: 75 Years On World Remembers The Horror Of Hiroshima And  Nagasaki, Images, Quotes">
            <a:extLst>
              <a:ext uri="{FF2B5EF4-FFF2-40B4-BE49-F238E27FC236}">
                <a16:creationId xmlns:a16="http://schemas.microsoft.com/office/drawing/2014/main" id="{B18F2084-399B-4679-A51E-36D72F25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981" y="1624913"/>
            <a:ext cx="3664019" cy="360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006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</TotalTime>
  <Words>955</Words>
  <Application>Microsoft Office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abcsans</vt:lpstr>
      <vt:lpstr>Arial</vt:lpstr>
      <vt:lpstr>Bahnschrift Condensed</vt:lpstr>
      <vt:lpstr>Bahnschrift SemiBold</vt:lpstr>
      <vt:lpstr>Calibri</vt:lpstr>
      <vt:lpstr>Calibri Light</vt:lpstr>
      <vt:lpstr>open-sans</vt:lpstr>
      <vt:lpstr>Segoe UI</vt:lpstr>
      <vt:lpstr>Wingdings</vt:lpstr>
      <vt:lpstr>Office Theme</vt:lpstr>
      <vt:lpstr> Nuclear Bombings of Hiroshima and Nagasaki   </vt:lpstr>
      <vt:lpstr>The World War II </vt:lpstr>
      <vt:lpstr>The World War II </vt:lpstr>
      <vt:lpstr>What Happened ?</vt:lpstr>
      <vt:lpstr>Little Boy</vt:lpstr>
      <vt:lpstr>Description of Little Boy :</vt:lpstr>
      <vt:lpstr>Fat Man </vt:lpstr>
      <vt:lpstr>Preparation :</vt:lpstr>
      <vt:lpstr>After Effects :</vt:lpstr>
      <vt:lpstr>Why did the US drop atomic bombs on Hiroshima and Nagasaki? </vt:lpstr>
      <vt:lpstr>Was it Moral to use Atomic Bombs ?</vt:lpstr>
      <vt:lpstr>What about the inventors of the atomic bombs?</vt:lpstr>
      <vt:lpstr>Did the Bombings Cause Japan to Surrender ?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Nuclear Bombings of Hiroshima and Nagasaki</dc:title>
  <dc:creator>Sambath Kumar</dc:creator>
  <cp:lastModifiedBy>Sambath Kumar</cp:lastModifiedBy>
  <cp:revision>144</cp:revision>
  <dcterms:created xsi:type="dcterms:W3CDTF">2020-12-24T12:25:51Z</dcterms:created>
  <dcterms:modified xsi:type="dcterms:W3CDTF">2021-01-07T08:09:16Z</dcterms:modified>
</cp:coreProperties>
</file>